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57" r:id="rId3"/>
    <p:sldId id="269" r:id="rId4"/>
    <p:sldId id="275" r:id="rId5"/>
    <p:sldId id="276" r:id="rId6"/>
    <p:sldId id="259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62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5F"/>
    <a:srgbClr val="F9FBF2"/>
    <a:srgbClr val="CCE2D4"/>
    <a:srgbClr val="98E702"/>
    <a:srgbClr val="3AA801"/>
    <a:srgbClr val="FEFEBE"/>
    <a:srgbClr val="FFB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1" d="100"/>
          <a:sy n="71" d="100"/>
        </p:scale>
        <p:origin x="618" y="60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5/8/2015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5/8/2015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5/8/2015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5/8/2015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/>
              <a:pPr/>
              <a:t>5/8/2015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planning.maryland.gov/OurWork/landUse.s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" y="152400"/>
            <a:ext cx="8382000" cy="3124200"/>
          </a:xfrm>
        </p:spPr>
        <p:txBody>
          <a:bodyPr/>
          <a:lstStyle/>
          <a:p>
            <a:r>
              <a:rPr lang="en-US" dirty="0" smtClean="0"/>
              <a:t>Measuring Forested Riparian Buffer Width with Lidar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" y="3429000"/>
            <a:ext cx="7069431" cy="1066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 statistical comparison of 1m Lidar data against 1m state land cover data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3581400"/>
            <a:ext cx="4567768" cy="30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977705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1. How does buffer width calculation differ between input data sets?</a:t>
            </a:r>
            <a:endParaRPr lang="en-US" sz="2400" dirty="0"/>
          </a:p>
          <a:p>
            <a:pPr marL="279082" lvl="1" indent="0">
              <a:buNone/>
            </a:pPr>
            <a:endParaRPr lang="en-US" sz="2400" dirty="0" smtClean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57766"/>
              </p:ext>
            </p:extLst>
          </p:nvPr>
        </p:nvGraphicFramePr>
        <p:xfrm>
          <a:off x="455612" y="1825422"/>
          <a:ext cx="4038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/>
                <a:gridCol w="1346200"/>
                <a:gridCol w="1346200"/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Lidar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 AP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91.87m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85.17m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Deviation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70.42m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80.95m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04" y="1825422"/>
            <a:ext cx="6937055" cy="4447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68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 smtClean="0"/>
              <a:t>2. How is FRB width affected by adjoining land use type (per input data)?</a:t>
            </a: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95185"/>
              </p:ext>
            </p:extLst>
          </p:nvPr>
        </p:nvGraphicFramePr>
        <p:xfrm>
          <a:off x="303212" y="1676400"/>
          <a:ext cx="56388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447800"/>
                <a:gridCol w="1371600"/>
                <a:gridCol w="990600"/>
              </a:tblGrid>
              <a:tr h="5029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Agriculture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Developed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Forest</a:t>
                      </a:r>
                      <a:endParaRPr lang="en-US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 smtClean="0"/>
                        <a:t>Mean (Lidar)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60.48m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74.88m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70.73m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Mean (State AP)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51.92m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35.75m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SD</a:t>
                      </a:r>
                      <a:r>
                        <a:rPr lang="en-US" baseline="0" dirty="0" smtClean="0"/>
                        <a:t> (Lidar)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48.65m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49.54m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57.84m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SD (State AP)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55.55m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46.02m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82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Discussion/Conclusion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1643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03212" y="1066800"/>
            <a:ext cx="11506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Boesch</a:t>
            </a:r>
            <a:r>
              <a:rPr lang="en-US" dirty="0" smtClean="0"/>
              <a:t> D.F. and J. Greer (Editors), 2003. Chesapeake Futures: Choices for the 21</a:t>
            </a:r>
            <a:r>
              <a:rPr lang="en-US" baseline="30000" dirty="0" smtClean="0"/>
              <a:t>st</a:t>
            </a:r>
            <a:r>
              <a:rPr lang="en-US" dirty="0" smtClean="0"/>
              <a:t> Century. Science and Technical Advisory Committee, Report 03-001 Chesapeake Research Consortium, Edgewater Maryland.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Dubayah, Ralph O., </a:t>
            </a:r>
            <a:r>
              <a:rPr lang="en-US" dirty="0" err="1" smtClean="0"/>
              <a:t>J.B.Drake</a:t>
            </a:r>
            <a:r>
              <a:rPr lang="en-US" dirty="0" smtClean="0"/>
              <a:t>. 2000. Lidar Remote Sensing for Forestry. Journal of Forestry.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Goetz, Scott J., R.K. Wright, A.J. Smith, E. </a:t>
            </a:r>
            <a:r>
              <a:rPr lang="en-US" dirty="0" err="1" smtClean="0"/>
              <a:t>Zinecker</a:t>
            </a:r>
            <a:r>
              <a:rPr lang="en-US" dirty="0" smtClean="0"/>
              <a:t>, E. Schaub. 2003. IKONOS imagery for resource management: Tree cover, impervious surfaces, and riparian buffer analyses in the mid-Atlantic region. Remote Sensing of the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Goetz, Scott J., C.A. </a:t>
            </a:r>
            <a:r>
              <a:rPr lang="en-US" dirty="0" err="1" smtClean="0"/>
              <a:t>Jantz</a:t>
            </a:r>
            <a:r>
              <a:rPr lang="en-US" dirty="0" smtClean="0"/>
              <a:t>, S.D. Prince, A.J. Smith, </a:t>
            </a:r>
            <a:r>
              <a:rPr lang="en-US" dirty="0" err="1" smtClean="0"/>
              <a:t>D.Varlyguin</a:t>
            </a:r>
            <a:r>
              <a:rPr lang="en-US" dirty="0" smtClean="0"/>
              <a:t>, </a:t>
            </a:r>
            <a:r>
              <a:rPr lang="en-US" dirty="0" err="1" smtClean="0"/>
              <a:t>R.K.Wright</a:t>
            </a:r>
            <a:r>
              <a:rPr lang="en-US" dirty="0" smtClean="0"/>
              <a:t>. 2004. Integrated Analysis of Ecosystem Interactions With Land Use Change: The Chesapeake Bay Watershed. Ecosystems and Land Use Change, Geophysical Monograph 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Goetz, Scott J. 2006. Remote Sensing of Riparian Buffers: Past Progress and Future Prospects. Journal of the American Water Resources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Lattin</a:t>
            </a:r>
            <a:r>
              <a:rPr lang="en-US" dirty="0" smtClean="0"/>
              <a:t>, Peter D., </a:t>
            </a:r>
            <a:r>
              <a:rPr lang="en-US" dirty="0" err="1" smtClean="0"/>
              <a:t>P.J.Wigington</a:t>
            </a:r>
            <a:r>
              <a:rPr lang="en-US" dirty="0" smtClean="0"/>
              <a:t>, Jr., </a:t>
            </a:r>
            <a:r>
              <a:rPr lang="en-US" dirty="0" err="1" smtClean="0"/>
              <a:t>T.J.Moser</a:t>
            </a:r>
            <a:r>
              <a:rPr lang="en-US" dirty="0" smtClean="0"/>
              <a:t>, </a:t>
            </a:r>
            <a:r>
              <a:rPr lang="en-US" dirty="0" err="1" smtClean="0"/>
              <a:t>B.E.Peniston</a:t>
            </a:r>
            <a:r>
              <a:rPr lang="en-US" dirty="0" smtClean="0"/>
              <a:t>, </a:t>
            </a:r>
            <a:r>
              <a:rPr lang="en-US" dirty="0" err="1" smtClean="0"/>
              <a:t>D.R.Lindeman</a:t>
            </a:r>
            <a:r>
              <a:rPr lang="en-US" dirty="0" smtClean="0"/>
              <a:t>, D.R. </a:t>
            </a:r>
            <a:r>
              <a:rPr lang="en-US" dirty="0" err="1" smtClean="0"/>
              <a:t>Oetter</a:t>
            </a:r>
            <a:r>
              <a:rPr lang="en-US" dirty="0" smtClean="0"/>
              <a:t>. 2004. Influence of Remote Sensing Imagery Source on Quantification of Riparian Land Cover/Land Use. Journal of the American Water Resources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Maryland Department of Planning. 2010. Land Use/ Land Cover for </a:t>
            </a:r>
            <a:r>
              <a:rPr lang="en-US" dirty="0"/>
              <a:t>Maryland.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planning.maryland.gov/OurWork/landUse.shtml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Wasser</a:t>
            </a:r>
            <a:r>
              <a:rPr lang="en-US" dirty="0" smtClean="0"/>
              <a:t>, Leah, L. </a:t>
            </a:r>
            <a:r>
              <a:rPr lang="en-US" dirty="0" err="1" smtClean="0"/>
              <a:t>Chasmer</a:t>
            </a:r>
            <a:r>
              <a:rPr lang="en-US" dirty="0" smtClean="0"/>
              <a:t>, </a:t>
            </a:r>
            <a:r>
              <a:rPr lang="en-US" dirty="0" err="1" smtClean="0"/>
              <a:t>R.Day</a:t>
            </a:r>
            <a:r>
              <a:rPr lang="en-US" dirty="0" smtClean="0"/>
              <a:t>, </a:t>
            </a:r>
            <a:r>
              <a:rPr lang="en-US" dirty="0" err="1" smtClean="0"/>
              <a:t>A.Taylor</a:t>
            </a:r>
            <a:r>
              <a:rPr lang="en-US" dirty="0" smtClean="0"/>
              <a:t>. 2015. Quantifying land use effects on forested riparian buffer vegetation structure using LiDAR data. Ecosphere.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9225" y="152400"/>
            <a:ext cx="12039600" cy="825305"/>
          </a:xfrm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94612" y="1305951"/>
            <a:ext cx="4114800" cy="39518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Forested </a:t>
            </a:r>
            <a:r>
              <a:rPr lang="en-US" dirty="0"/>
              <a:t>r</a:t>
            </a:r>
            <a:r>
              <a:rPr lang="en-US" dirty="0" smtClean="0"/>
              <a:t>iparian buffers provide essential ecosystem services such as:</a:t>
            </a:r>
          </a:p>
          <a:p>
            <a:pPr marL="0" indent="0">
              <a:buNone/>
            </a:pPr>
            <a:endParaRPr lang="en-US" sz="100" dirty="0" smtClean="0"/>
          </a:p>
          <a:p>
            <a:r>
              <a:rPr lang="en-US" dirty="0" smtClean="0"/>
              <a:t>Bank stabilization</a:t>
            </a:r>
          </a:p>
          <a:p>
            <a:r>
              <a:rPr lang="en-US" dirty="0" smtClean="0"/>
              <a:t>Water temperature control</a:t>
            </a:r>
          </a:p>
          <a:p>
            <a:r>
              <a:rPr lang="en-US" dirty="0" smtClean="0"/>
              <a:t>Nitrogen &amp; sediment removal</a:t>
            </a:r>
          </a:p>
          <a:p>
            <a:r>
              <a:rPr lang="en-US" dirty="0" smtClean="0"/>
              <a:t>Flood mitigation</a:t>
            </a:r>
          </a:p>
          <a:p>
            <a:r>
              <a:rPr lang="en-US" dirty="0" smtClean="0"/>
              <a:t>Wildlife habitat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"/>
          <a:stretch/>
        </p:blipFill>
        <p:spPr>
          <a:xfrm>
            <a:off x="149225" y="1305951"/>
            <a:ext cx="7162800" cy="4713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49225" y="6050280"/>
            <a:ext cx="721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http://www.dnr.state.md.us/forests/publications/sink.html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599612" y="628065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(</a:t>
            </a:r>
            <a:r>
              <a:rPr lang="en-US" sz="2000" i="1" dirty="0" err="1" smtClean="0"/>
              <a:t>Boesch</a:t>
            </a:r>
            <a:r>
              <a:rPr lang="en-US" sz="2000" i="1" dirty="0" smtClean="0"/>
              <a:t> &amp; Greer, 2003)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2" t="33973" r="26283" b="19918"/>
          <a:stretch/>
        </p:blipFill>
        <p:spPr>
          <a:xfrm>
            <a:off x="8354954" y="838200"/>
            <a:ext cx="2819400" cy="53702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56612" y="2971800"/>
            <a:ext cx="889116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9225" y="152400"/>
            <a:ext cx="12039600" cy="825305"/>
          </a:xfrm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5612" y="1143001"/>
            <a:ext cx="6705600" cy="4114800"/>
          </a:xfrm>
        </p:spPr>
        <p:txBody>
          <a:bodyPr/>
          <a:lstStyle/>
          <a:p>
            <a:r>
              <a:rPr lang="en-US" dirty="0" smtClean="0"/>
              <a:t>Watershed monitoring programs require accurate information on land cover and land use change. </a:t>
            </a:r>
            <a:r>
              <a:rPr lang="en-US" i="1" dirty="0" smtClean="0"/>
              <a:t>(Goetz </a:t>
            </a:r>
            <a:r>
              <a:rPr lang="en-US" i="1" dirty="0"/>
              <a:t>et al., </a:t>
            </a:r>
            <a:r>
              <a:rPr lang="en-US" i="1" dirty="0" smtClean="0"/>
              <a:t>2004)</a:t>
            </a:r>
          </a:p>
          <a:p>
            <a:endParaRPr lang="en-US" dirty="0" smtClean="0"/>
          </a:p>
          <a:p>
            <a:r>
              <a:rPr lang="en-US" dirty="0" smtClean="0"/>
              <a:t>30m satellite data lacks the spatial resolution to assess FRB structure at critical scales.</a:t>
            </a:r>
            <a:r>
              <a:rPr lang="en-US" dirty="0"/>
              <a:t> </a:t>
            </a:r>
            <a:r>
              <a:rPr lang="en-US" i="1" dirty="0" smtClean="0"/>
              <a:t>(Goetz et al., 2003)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1m IKONOS imagery and aerial photography have provided better results, but are economically prohibitive. </a:t>
            </a:r>
            <a:r>
              <a:rPr lang="en-US" i="1" dirty="0" smtClean="0"/>
              <a:t>(Goetz 2006. </a:t>
            </a:r>
            <a:r>
              <a:rPr lang="en-US" i="1" dirty="0" err="1" smtClean="0"/>
              <a:t>Lattin</a:t>
            </a:r>
            <a:r>
              <a:rPr lang="en-US" i="1" dirty="0" smtClean="0"/>
              <a:t> et al., 2004.)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18212" y="6373783"/>
            <a:ext cx="6170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http://www.mda.state.mn.us/protecting/conservation/practices/bufferforested.aspx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2412" y="3684942"/>
            <a:ext cx="203316" cy="19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4612" y="288785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30m x 30m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4313" y="3576367"/>
            <a:ext cx="73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</a:t>
            </a:r>
            <a:r>
              <a:rPr lang="en-US" sz="1400" dirty="0" smtClean="0">
                <a:solidFill>
                  <a:srgbClr val="FF0000"/>
                </a:solidFill>
              </a:rPr>
              <a:t>m x 1m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9225" y="152400"/>
            <a:ext cx="12039600" cy="825305"/>
          </a:xfrm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5612" y="1143001"/>
            <a:ext cx="6705600" cy="4114800"/>
          </a:xfrm>
        </p:spPr>
        <p:txBody>
          <a:bodyPr/>
          <a:lstStyle/>
          <a:p>
            <a:r>
              <a:rPr lang="en-US" dirty="0"/>
              <a:t>LiDAR has been proven effective for mapping forest canopy cover and height at 1m scales </a:t>
            </a:r>
            <a:r>
              <a:rPr lang="en-US" i="1" dirty="0"/>
              <a:t>(Dubayah &amp; Drake, 2000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Growing popularity has led to many states acquiring LiDAR data, allowing it to be a cost-effective method data set to use for mapping FRB width </a:t>
            </a:r>
            <a:r>
              <a:rPr lang="en-US" i="1" dirty="0"/>
              <a:t>(Goetz 2006)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762000"/>
            <a:ext cx="4096322" cy="5010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847012" y="6096000"/>
            <a:ext cx="2835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http://lidarcomm.com/id28.html</a:t>
            </a:r>
          </a:p>
        </p:txBody>
      </p:sp>
    </p:spTree>
    <p:extLst>
      <p:ext uri="{BB962C8B-B14F-4D97-AF65-F5344CB8AC3E}">
        <p14:creationId xmlns:p14="http://schemas.microsoft.com/office/powerpoint/2010/main" val="127201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1. How does an assessment of Forested Riparian Buffer width differ between:</a:t>
            </a:r>
          </a:p>
          <a:p>
            <a:pPr marL="279082" lvl="1" indent="0">
              <a:buNone/>
            </a:pPr>
            <a:r>
              <a:rPr lang="en-US" sz="2400" dirty="0" smtClean="0"/>
              <a:t>a) LiDAR derived canopy cover maps</a:t>
            </a:r>
          </a:p>
          <a:p>
            <a:pPr marL="279082" lvl="1" indent="0">
              <a:buNone/>
            </a:pPr>
            <a:r>
              <a:rPr lang="en-US" sz="2400" dirty="0" smtClean="0"/>
              <a:t>b) State land use/land cover maps (based on aerial photography and human interpretation)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 How is Forested Riparian Buffer width affected by adjoining land use type?</a:t>
            </a:r>
          </a:p>
          <a:p>
            <a:pPr lvl="1"/>
            <a:r>
              <a:rPr lang="en-US" sz="2400" dirty="0" smtClean="0"/>
              <a:t>Does this vary significantly depending on the method used to determine buffer width?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Research Questions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95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Antietam Creek, Washington County, Maryland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Study Area</a:t>
            </a:r>
            <a:endParaRPr lang="en-US" sz="40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"/>
          <a:stretch/>
        </p:blipFill>
        <p:spPr>
          <a:xfrm>
            <a:off x="303212" y="1600199"/>
            <a:ext cx="6477000" cy="4943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161212" y="1600199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rural in nature, but…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Much nearby agriculture leading to sediment and nutrient run-off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Urban run-off from expanding Hagerstown region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62" y="3841376"/>
            <a:ext cx="4381500" cy="260912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380412" y="3787801"/>
            <a:ext cx="1066800" cy="9365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8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Antietam Creek, Washington County, Maryland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Study Area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161212" y="1600199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rural in nature, but…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Much nearby agriculture leading to sediment and nutrient run-off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Urban run-off from expanding Hagerstown region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676" r="4974"/>
          <a:stretch/>
        </p:blipFill>
        <p:spPr>
          <a:xfrm>
            <a:off x="316991" y="1573406"/>
            <a:ext cx="6463221" cy="4974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075612" y="4191641"/>
            <a:ext cx="2209800" cy="278723"/>
          </a:xfrm>
          <a:prstGeom prst="rect">
            <a:avLst/>
          </a:prstGeom>
          <a:solidFill>
            <a:srgbClr val="FFBE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69542" y="4585678"/>
            <a:ext cx="2209800" cy="278723"/>
          </a:xfrm>
          <a:prstGeom prst="rect">
            <a:avLst/>
          </a:prstGeom>
          <a:solidFill>
            <a:srgbClr val="FEFE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69542" y="4961641"/>
            <a:ext cx="2209800" cy="278723"/>
          </a:xfrm>
          <a:prstGeom prst="rect">
            <a:avLst/>
          </a:prstGeom>
          <a:solidFill>
            <a:srgbClr val="3A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Forested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5410200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1m LiDAR derived canopy cover map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Data/Methods</a:t>
            </a:r>
            <a:endParaRPr lang="en-US" sz="40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1"/>
          <a:stretch/>
        </p:blipFill>
        <p:spPr>
          <a:xfrm>
            <a:off x="379412" y="1524000"/>
            <a:ext cx="5191014" cy="2438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5612" y="3472044"/>
            <a:ext cx="1752600" cy="369332"/>
          </a:xfrm>
          <a:prstGeom prst="rect">
            <a:avLst/>
          </a:prstGeom>
          <a:solidFill>
            <a:srgbClr val="98E70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9FBF2"/>
                </a:solidFill>
              </a:rPr>
              <a:t>Canopy Cover</a:t>
            </a:r>
            <a:endParaRPr lang="en-US" dirty="0">
              <a:solidFill>
                <a:srgbClr val="F9FBF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824" y="405149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(Dubayah et al., 2012)</a:t>
            </a:r>
            <a:endParaRPr lang="en-US" sz="1600" i="1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"/>
          <a:stretch/>
        </p:blipFill>
        <p:spPr>
          <a:xfrm>
            <a:off x="6495072" y="1510553"/>
            <a:ext cx="5390540" cy="2451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497966" y="4031190"/>
            <a:ext cx="472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(Maryland Department of Planning, 2010)</a:t>
            </a:r>
            <a:endParaRPr lang="en-US" sz="1600" i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842" y="1071012"/>
            <a:ext cx="5715000" cy="521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2010 land use/land cover feature map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627812" y="2743200"/>
            <a:ext cx="2209800" cy="278723"/>
          </a:xfrm>
          <a:prstGeom prst="rect">
            <a:avLst/>
          </a:prstGeom>
          <a:solidFill>
            <a:srgbClr val="FFBE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21742" y="3137237"/>
            <a:ext cx="2209800" cy="278723"/>
          </a:xfrm>
          <a:prstGeom prst="rect">
            <a:avLst/>
          </a:prstGeom>
          <a:solidFill>
            <a:srgbClr val="FEFE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1742" y="3513200"/>
            <a:ext cx="2209800" cy="278723"/>
          </a:xfrm>
          <a:prstGeom prst="rect">
            <a:avLst/>
          </a:prstGeom>
          <a:solidFill>
            <a:srgbClr val="3A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Forested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5072" y="4537623"/>
            <a:ext cx="5238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Simplified to 3 land use/land cover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Rasterized in ArcMap at 1m resolution.</a:t>
            </a:r>
            <a:endParaRPr lang="en-US" sz="2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77824" y="4769057"/>
            <a:ext cx="5410200" cy="1599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Antietam Creek </a:t>
            </a:r>
            <a:r>
              <a:rPr lang="en-US" sz="2400" dirty="0" err="1" smtClean="0"/>
              <a:t>Shapefile</a:t>
            </a:r>
            <a:r>
              <a:rPr lang="en-US" sz="2400" dirty="0" smtClean="0"/>
              <a:t>:</a:t>
            </a:r>
          </a:p>
          <a:p>
            <a:r>
              <a:rPr lang="en-US" sz="1800" dirty="0" smtClean="0"/>
              <a:t>Derived from Open Street Map database.</a:t>
            </a:r>
          </a:p>
          <a:p>
            <a:r>
              <a:rPr lang="en-US" sz="1800" dirty="0" smtClean="0"/>
              <a:t>Much more accurate than national or state level databases.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49225" y="4537623"/>
            <a:ext cx="6019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</p:cNvCxnSpPr>
          <p:nvPr/>
        </p:nvCxnSpPr>
        <p:spPr>
          <a:xfrm>
            <a:off x="6169025" y="977705"/>
            <a:ext cx="0" cy="5575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Methods</a:t>
            </a:r>
            <a:endParaRPr lang="en-US" sz="40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871569"/>
            <a:ext cx="8915399" cy="5222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49225" y="6172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Transect layout following </a:t>
            </a:r>
            <a:r>
              <a:rPr lang="en-US" i="1" dirty="0" err="1" smtClean="0"/>
              <a:t>Wasser</a:t>
            </a:r>
            <a:r>
              <a:rPr lang="en-US" i="1" dirty="0" smtClean="0"/>
              <a:t> et al., 2015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57683" y="1371600"/>
            <a:ext cx="2209800" cy="278723"/>
          </a:xfrm>
          <a:prstGeom prst="rect">
            <a:avLst/>
          </a:prstGeom>
          <a:solidFill>
            <a:srgbClr val="FFBE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51613" y="1765637"/>
            <a:ext cx="2209800" cy="278723"/>
          </a:xfrm>
          <a:prstGeom prst="rect">
            <a:avLst/>
          </a:prstGeom>
          <a:solidFill>
            <a:srgbClr val="FEFE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51613" y="2141600"/>
            <a:ext cx="2209800" cy="278723"/>
          </a:xfrm>
          <a:prstGeom prst="rect">
            <a:avLst/>
          </a:prstGeom>
          <a:solidFill>
            <a:srgbClr val="3A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Forested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49312" y="875286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LULC: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49312" y="2819400"/>
            <a:ext cx="251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LiDAR Canopy Cover: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560718" y="3323181"/>
            <a:ext cx="2209800" cy="278723"/>
          </a:xfrm>
          <a:prstGeom prst="rect">
            <a:avLst/>
          </a:prstGeom>
          <a:solidFill>
            <a:srgbClr val="7F7F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Forested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49312" y="4357809"/>
            <a:ext cx="2592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Transects: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10m x 10m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200m on either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100m apart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1354 transects total</a:t>
            </a:r>
          </a:p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560718" y="3681933"/>
            <a:ext cx="2209800" cy="278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Calculated FRB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6FA3CE-A218-4400-AA51-F51C6E85D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0</TotalTime>
  <Words>777</Words>
  <Application>Microsoft Office PowerPoint</Application>
  <PresentationFormat>Custom</PresentationFormat>
  <Paragraphs>121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Palatino Linotype</vt:lpstr>
      <vt:lpstr>Watercolor_16x9</vt:lpstr>
      <vt:lpstr>Measuring Forested Riparian Buffer Width with Lidar</vt:lpstr>
      <vt:lpstr>Background</vt:lpstr>
      <vt:lpstr>Background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2015-05-08T15:50:01Z</dcterms:created>
  <dcterms:modified xsi:type="dcterms:W3CDTF">2015-05-11T02:24:11Z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TC028866379991</vt:lpwstr>
  </property>
</Properties>
</file>